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3"/>
  </p:notesMasterIdLst>
  <p:sldIdLst>
    <p:sldId id="256" r:id="rId2"/>
    <p:sldId id="261" r:id="rId3"/>
    <p:sldId id="272" r:id="rId4"/>
    <p:sldId id="273" r:id="rId5"/>
    <p:sldId id="299" r:id="rId6"/>
    <p:sldId id="269" r:id="rId7"/>
    <p:sldId id="276" r:id="rId8"/>
    <p:sldId id="297" r:id="rId9"/>
    <p:sldId id="259" r:id="rId10"/>
    <p:sldId id="298" r:id="rId11"/>
    <p:sldId id="278" r:id="rId12"/>
  </p:sldIdLst>
  <p:sldSz cx="9144000" cy="5143500" type="screen16x9"/>
  <p:notesSz cx="6858000" cy="9144000"/>
  <p:embeddedFontLst>
    <p:embeddedFont>
      <p:font typeface="Advent Pro SemiBold" panose="020B0604020202020204" charset="0"/>
      <p:regular r:id="rId14"/>
      <p:bold r:id="rId15"/>
    </p:embeddedFont>
    <p:embeddedFont>
      <p:font typeface="Fira Sans Condensed Medium" panose="020B0603050000020004" pitchFamily="34" charset="0"/>
      <p:regular r:id="rId16"/>
      <p:bold r:id="rId17"/>
      <p:italic r:id="rId18"/>
      <p:boldItalic r:id="rId19"/>
    </p:embeddedFont>
    <p:embeddedFont>
      <p:font typeface="Maven Pro" panose="020B0604020202020204" charset="0"/>
      <p:regular r:id="rId20"/>
      <p:bold r:id="rId21"/>
    </p:embeddedFont>
    <p:embeddedFont>
      <p:font typeface="Share Tech" panose="020B0604020202020204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8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1F799D4-8216-4E86-BD36-DA66C7DB37C0}">
  <a:tblStyle styleId="{D1F799D4-8216-4E86-BD36-DA66C7DB37C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906" y="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5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7" r:id="rId11"/>
    <p:sldLayoutId id="2147483668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2.png"/><Relationship Id="rId9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Apresentação</a:t>
            </a:r>
            <a:r>
              <a:rPr lang="en" dirty="0"/>
              <a:t> do Projeto Final do módulo 3</a:t>
            </a:r>
            <a:endParaRPr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</a:t>
            </a:r>
            <a:r>
              <a:rPr lang="en" dirty="0">
                <a:solidFill>
                  <a:schemeClr val="accent2"/>
                </a:solidFill>
              </a:rPr>
              <a:t>BASE</a:t>
            </a:r>
            <a:br>
              <a:rPr lang="en" dirty="0">
                <a:solidFill>
                  <a:schemeClr val="accent2"/>
                </a:solidFill>
              </a:rPr>
            </a:br>
            <a:r>
              <a:rPr lang="en" dirty="0"/>
              <a:t>GRUPO 11</a:t>
            </a:r>
            <a:endParaRPr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Separando por turma, é possível observar a distribuição geográfica dos alunos.</a:t>
            </a:r>
            <a:endParaRPr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POWER BI</a:t>
            </a:r>
            <a:endParaRPr/>
          </a:p>
        </p:txBody>
      </p:sp>
      <p:grpSp>
        <p:nvGrpSpPr>
          <p:cNvPr id="2" name="Google Shape;508;p28"/>
          <p:cNvGrpSpPr/>
          <p:nvPr/>
        </p:nvGrpSpPr>
        <p:grpSpPr>
          <a:xfrm>
            <a:off x="4834660" y="714362"/>
            <a:ext cx="3309240" cy="348910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60416" y="769071"/>
              <a:ext cx="49759" cy="53703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oogle Shape;534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avLst/>
              <a:gdLst/>
              <a:ahLst/>
              <a:cxnLst/>
              <a:rect l="l" t="t" r="r" b="b"/>
              <a:pathLst>
                <a:path w="34834" h="72079" extrusionOk="0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avLst/>
              <a:gdLst/>
              <a:ahLst/>
              <a:cxnLst/>
              <a:rect l="l" t="t" r="r" b="b"/>
              <a:pathLst>
                <a:path w="1918" h="37957" extrusionOk="0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avLst/>
              <a:gdLst/>
              <a:ahLst/>
              <a:cxnLst/>
              <a:rect l="l" t="t" r="r" b="b"/>
              <a:pathLst>
                <a:path w="50937" h="80787" extrusionOk="0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avLst/>
              <a:gdLst/>
              <a:ahLst/>
              <a:cxnLst/>
              <a:rect l="l" t="t" r="r" b="b"/>
              <a:pathLst>
                <a:path w="91302" h="135283" extrusionOk="0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avLst/>
              <a:gdLst/>
              <a:ahLst/>
              <a:cxnLst/>
              <a:rect l="l" t="t" r="r" b="b"/>
              <a:pathLst>
                <a:path w="1754" h="52169" extrusionOk="0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avLst/>
              <a:gdLst/>
              <a:ahLst/>
              <a:cxnLst/>
              <a:rect l="l" t="t" r="r" b="b"/>
              <a:pathLst>
                <a:path w="64611" h="25957" extrusionOk="0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avLst/>
              <a:gdLst/>
              <a:ahLst/>
              <a:cxnLst/>
              <a:rect l="l" t="t" r="r" b="b"/>
              <a:pathLst>
                <a:path w="1863" h="43543" extrusionOk="0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avLst/>
              <a:gdLst/>
              <a:ahLst/>
              <a:cxnLst/>
              <a:rect l="l" t="t" r="r" b="b"/>
              <a:pathLst>
                <a:path w="101245" h="148608" extrusionOk="0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avLst/>
              <a:gdLst/>
              <a:ahLst/>
              <a:cxnLst/>
              <a:rect l="l" t="t" r="r" b="b"/>
              <a:pathLst>
                <a:path w="1808" h="92124" extrusionOk="0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avLst/>
              <a:gdLst/>
              <a:ahLst/>
              <a:cxnLst/>
              <a:rect l="l" t="t" r="r" b="b"/>
              <a:pathLst>
                <a:path w="1808" h="77706" extrusionOk="0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avLst/>
              <a:gdLst/>
              <a:ahLst/>
              <a:cxnLst/>
              <a:rect l="l" t="t" r="r" b="b"/>
              <a:pathLst>
                <a:path w="89525" h="24779" extrusionOk="0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avLst/>
              <a:gdLst/>
              <a:ahLst/>
              <a:cxnLst/>
              <a:rect l="l" t="t" r="r" b="b"/>
              <a:pathLst>
                <a:path w="9671" h="8137" extrusionOk="0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avLst/>
              <a:gdLst/>
              <a:ahLst/>
              <a:cxnLst/>
              <a:rect l="l" t="t" r="r" b="b"/>
              <a:pathLst>
                <a:path w="9695" h="62974" extrusionOk="0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avLst/>
              <a:gdLst/>
              <a:ahLst/>
              <a:cxnLst/>
              <a:rect l="l" t="t" r="r" b="b"/>
              <a:pathLst>
                <a:path w="9780" h="28763" extrusionOk="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avLst/>
              <a:gdLst/>
              <a:ahLst/>
              <a:cxnLst/>
              <a:rect l="l" t="t" r="r" b="b"/>
              <a:pathLst>
                <a:path w="60767" h="13310" extrusionOk="0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avLst/>
              <a:gdLst/>
              <a:ahLst/>
              <a:cxnLst/>
              <a:rect l="l" t="t" r="r" b="b"/>
              <a:pathLst>
                <a:path w="2849" h="38655" extrusionOk="0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avLst/>
              <a:gdLst/>
              <a:ahLst/>
              <a:cxnLst/>
              <a:rect l="l" t="t" r="r" b="b"/>
              <a:pathLst>
                <a:path w="31055" h="55360" extrusionOk="0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avLst/>
              <a:gdLst/>
              <a:ahLst/>
              <a:cxnLst/>
              <a:rect l="l" t="t" r="r" b="b"/>
              <a:pathLst>
                <a:path w="31055" h="81375" extrusionOk="0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avLst/>
              <a:gdLst/>
              <a:ahLst/>
              <a:cxnLst/>
              <a:rect l="l" t="t" r="r" b="b"/>
              <a:pathLst>
                <a:path w="31220" h="55578" extrusionOk="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avLst/>
              <a:gdLst/>
              <a:ahLst/>
              <a:cxnLst/>
              <a:rect l="l" t="t" r="r" b="b"/>
              <a:pathLst>
                <a:path w="11721" h="66218" extrusionOk="0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avLst/>
              <a:gdLst/>
              <a:ahLst/>
              <a:cxnLst/>
              <a:rect l="l" t="t" r="r" b="b"/>
              <a:pathLst>
                <a:path w="24154" h="76132" extrusionOk="0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avLst/>
              <a:gdLst/>
              <a:ahLst/>
              <a:cxnLst/>
              <a:rect l="l" t="t" r="r" b="b"/>
              <a:pathLst>
                <a:path w="15993" h="67806" extrusionOk="0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avLst/>
              <a:gdLst/>
              <a:ahLst/>
              <a:cxnLst/>
              <a:rect l="l" t="t" r="r" b="b"/>
              <a:pathLst>
                <a:path w="5369" h="60248" extrusionOk="0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avLst/>
              <a:gdLst/>
              <a:ahLst/>
              <a:cxnLst/>
              <a:rect l="l" t="t" r="r" b="b"/>
              <a:pathLst>
                <a:path w="97107" h="168528" extrusionOk="0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avLst/>
              <a:gdLst/>
              <a:ahLst/>
              <a:cxnLst/>
              <a:rect l="l" t="t" r="r" b="b"/>
              <a:pathLst>
                <a:path w="12700" h="10104" extrusionOk="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avLst/>
              <a:gdLst/>
              <a:ahLst/>
              <a:cxnLst/>
              <a:rect l="l" t="t" r="r" b="b"/>
              <a:pathLst>
                <a:path w="2302" h="35478" extrusionOk="0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avLst/>
              <a:gdLst/>
              <a:ahLst/>
              <a:cxnLst/>
              <a:rect l="l" t="t" r="r" b="b"/>
              <a:pathLst>
                <a:path w="29850" h="80567" extrusionOk="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avLst/>
              <a:gdLst/>
              <a:ahLst/>
              <a:cxnLst/>
              <a:rect l="l" t="t" r="r" b="b"/>
              <a:pathLst>
                <a:path w="28919" h="55100" extrusionOk="0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4" name="Imagem 63">
            <a:extLst>
              <a:ext uri="{FF2B5EF4-FFF2-40B4-BE49-F238E27FC236}">
                <a16:creationId xmlns:a16="http://schemas.microsoft.com/office/drawing/2014/main" id="{C0A7A93D-0427-49A6-8A0B-643A0B862D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668" t="33565" r="27425" b="21826"/>
          <a:stretch/>
        </p:blipFill>
        <p:spPr>
          <a:xfrm>
            <a:off x="4071934" y="142858"/>
            <a:ext cx="2387385" cy="2520000"/>
          </a:xfrm>
          <a:prstGeom prst="roundRect">
            <a:avLst>
              <a:gd name="adj" fmla="val 9138"/>
            </a:avLst>
          </a:prstGeom>
        </p:spPr>
      </p:pic>
      <p:pic>
        <p:nvPicPr>
          <p:cNvPr id="65" name="Imagem 64">
            <a:extLst>
              <a:ext uri="{FF2B5EF4-FFF2-40B4-BE49-F238E27FC236}">
                <a16:creationId xmlns:a16="http://schemas.microsoft.com/office/drawing/2014/main" id="{4F6311D2-7D0E-4F1C-ACC6-B6122771981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661" t="35913" r="25441" b="19478"/>
          <a:stretch/>
        </p:blipFill>
        <p:spPr>
          <a:xfrm>
            <a:off x="6286512" y="1142990"/>
            <a:ext cx="2586318" cy="2520000"/>
          </a:xfrm>
          <a:prstGeom prst="roundRect">
            <a:avLst>
              <a:gd name="adj" fmla="val 7553"/>
            </a:avLst>
          </a:prstGeom>
        </p:spPr>
      </p:pic>
      <p:pic>
        <p:nvPicPr>
          <p:cNvPr id="66" name="Imagem 65">
            <a:extLst>
              <a:ext uri="{FF2B5EF4-FFF2-40B4-BE49-F238E27FC236}">
                <a16:creationId xmlns:a16="http://schemas.microsoft.com/office/drawing/2014/main" id="{6FCBA878-EC10-46D3-8477-9280A96419A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4306" t="31217" r="22795" b="21826"/>
          <a:stretch/>
        </p:blipFill>
        <p:spPr>
          <a:xfrm>
            <a:off x="4786314" y="2428874"/>
            <a:ext cx="2457017" cy="2520000"/>
          </a:xfrm>
          <a:prstGeom prst="roundRect">
            <a:avLst>
              <a:gd name="adj" fmla="val 8172"/>
            </a:avLst>
          </a:prstGeom>
        </p:spPr>
      </p:pic>
      <p:sp>
        <p:nvSpPr>
          <p:cNvPr id="68" name="Google Shape;507;p28"/>
          <p:cNvSpPr txBox="1">
            <a:spLocks/>
          </p:cNvSpPr>
          <p:nvPr/>
        </p:nvSpPr>
        <p:spPr>
          <a:xfrm>
            <a:off x="4214810" y="208000"/>
            <a:ext cx="642942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tabLst/>
              <a:defRPr/>
            </a:pPr>
            <a:r>
              <a:rPr kumimoji="0" lang="pt-BR" sz="3000" b="0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hare Tech"/>
                <a:ea typeface="Share Tech"/>
                <a:cs typeface="Share Tech"/>
                <a:sym typeface="Share Tech"/>
              </a:rPr>
              <a:t>T1</a:t>
            </a:r>
          </a:p>
        </p:txBody>
      </p:sp>
      <p:sp>
        <p:nvSpPr>
          <p:cNvPr id="69" name="Google Shape;507;p28"/>
          <p:cNvSpPr txBox="1">
            <a:spLocks/>
          </p:cNvSpPr>
          <p:nvPr/>
        </p:nvSpPr>
        <p:spPr>
          <a:xfrm>
            <a:off x="6357950" y="1214428"/>
            <a:ext cx="642942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tabLst/>
              <a:defRPr/>
            </a:pPr>
            <a:r>
              <a:rPr kumimoji="0" lang="pt-BR" sz="3000" b="0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hare Tech"/>
                <a:ea typeface="Share Tech"/>
                <a:cs typeface="Share Tech"/>
                <a:sym typeface="Share Tech"/>
              </a:rPr>
              <a:t>T2</a:t>
            </a:r>
          </a:p>
        </p:txBody>
      </p:sp>
      <p:sp>
        <p:nvSpPr>
          <p:cNvPr id="70" name="Google Shape;507;p28"/>
          <p:cNvSpPr txBox="1">
            <a:spLocks/>
          </p:cNvSpPr>
          <p:nvPr/>
        </p:nvSpPr>
        <p:spPr>
          <a:xfrm>
            <a:off x="4857752" y="2571750"/>
            <a:ext cx="642942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tabLst/>
              <a:defRPr/>
            </a:pPr>
            <a:r>
              <a:rPr kumimoji="0" lang="pt-BR" sz="3000" b="1" i="0" u="none" strike="noStrike" kern="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hare Tech"/>
                <a:ea typeface="Share Tech"/>
                <a:cs typeface="Share Tech"/>
                <a:sym typeface="Share Tech"/>
              </a:rPr>
              <a:t>T3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424399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OBRIGADO!</a:t>
            </a:r>
            <a:endParaRPr dirty="0"/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42F0AD73-57A4-463F-938B-945C70E9E55D}"/>
              </a:ext>
            </a:extLst>
          </p:cNvPr>
          <p:cNvSpPr/>
          <p:nvPr/>
        </p:nvSpPr>
        <p:spPr>
          <a:xfrm>
            <a:off x="2471150" y="3795886"/>
            <a:ext cx="3829042" cy="864096"/>
          </a:xfrm>
          <a:prstGeom prst="rect">
            <a:avLst/>
          </a:prstGeom>
          <a:solidFill>
            <a:srgbClr val="002845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NOSSO TIME</a:t>
            </a:r>
            <a:endParaRPr sz="3000"/>
          </a:p>
        </p:txBody>
      </p:sp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5715008" y="1373195"/>
            <a:ext cx="2517974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Rhayza Pinto</a:t>
            </a:r>
            <a:endParaRPr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1218540" y="2778806"/>
            <a:ext cx="2139014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Guilherme Rezende</a:t>
            </a:r>
            <a:endParaRPr/>
          </a:p>
        </p:txBody>
      </p:sp>
      <p:sp>
        <p:nvSpPr>
          <p:cNvPr id="603" name="Google Shape;603;p30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Dev Team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Brunoka02</a:t>
            </a:r>
            <a:endParaRPr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928662" y="1357304"/>
            <a:ext cx="263908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Paulo H. S. Fernandes</a:t>
            </a:r>
            <a:endParaRPr/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1218540" y="1865495"/>
            <a:ext cx="1996137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Product Owner PHSFernandes</a:t>
            </a:r>
            <a:endParaRPr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Scrum Master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RhayzaPinto</a:t>
            </a:r>
            <a:endParaRPr/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Dev Team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LeGuigs</a:t>
            </a:r>
            <a:endParaRPr/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5786446" y="2778806"/>
            <a:ext cx="266085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Bruno Mendes Cerqueira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7" name="Imagem 56">
            <a:extLst>
              <a:ext uri="{FF2B5EF4-FFF2-40B4-BE49-F238E27FC236}">
                <a16:creationId xmlns:a16="http://schemas.microsoft.com/office/drawing/2014/main" id="{EC538A51-E81D-4B41-947D-6285224230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5950" y="2143122"/>
            <a:ext cx="252000" cy="252000"/>
          </a:xfrm>
          <a:prstGeom prst="rect">
            <a:avLst/>
          </a:prstGeom>
        </p:spPr>
      </p:pic>
      <p:pic>
        <p:nvPicPr>
          <p:cNvPr id="58" name="Imagem 57">
            <a:extLst>
              <a:ext uri="{FF2B5EF4-FFF2-40B4-BE49-F238E27FC236}">
                <a16:creationId xmlns:a16="http://schemas.microsoft.com/office/drawing/2014/main" id="{49168C83-06F3-4576-9E8A-E8D6D3AB85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166" y="3571882"/>
            <a:ext cx="252000" cy="252000"/>
          </a:xfrm>
          <a:prstGeom prst="rect">
            <a:avLst/>
          </a:prstGeom>
        </p:spPr>
      </p:pic>
      <p:pic>
        <p:nvPicPr>
          <p:cNvPr id="59" name="Imagem 58">
            <a:extLst>
              <a:ext uri="{FF2B5EF4-FFF2-40B4-BE49-F238E27FC236}">
                <a16:creationId xmlns:a16="http://schemas.microsoft.com/office/drawing/2014/main" id="{E00C3643-4EDF-4C8B-B88D-DF6E8E6F99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604" y="2143122"/>
            <a:ext cx="252000" cy="252000"/>
          </a:xfrm>
          <a:prstGeom prst="rect">
            <a:avLst/>
          </a:prstGeom>
        </p:spPr>
      </p:pic>
      <p:pic>
        <p:nvPicPr>
          <p:cNvPr id="60" name="Imagem 59">
            <a:extLst>
              <a:ext uri="{FF2B5EF4-FFF2-40B4-BE49-F238E27FC236}">
                <a16:creationId xmlns:a16="http://schemas.microsoft.com/office/drawing/2014/main" id="{65F5EEA7-370E-46F4-B60C-90BD12F1AB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074" y="3534196"/>
            <a:ext cx="252000" cy="252000"/>
          </a:xfrm>
          <a:prstGeom prst="rect">
            <a:avLst/>
          </a:prstGeom>
        </p:spPr>
      </p:pic>
      <p:pic>
        <p:nvPicPr>
          <p:cNvPr id="61" name="Imagem 60">
            <a:extLst>
              <a:ext uri="{FF2B5EF4-FFF2-40B4-BE49-F238E27FC236}">
                <a16:creationId xmlns:a16="http://schemas.microsoft.com/office/drawing/2014/main" id="{0101F89C-9E4C-416D-8914-B914413F480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75" b="10010"/>
          <a:stretch/>
        </p:blipFill>
        <p:spPr>
          <a:xfrm>
            <a:off x="4714876" y="1477186"/>
            <a:ext cx="1071570" cy="1078284"/>
          </a:xfrm>
          <a:prstGeom prst="heptagon">
            <a:avLst/>
          </a:prstGeom>
          <a:ln w="28575">
            <a:solidFill>
              <a:srgbClr val="FF33CC"/>
            </a:solidFill>
          </a:ln>
        </p:spPr>
      </p:pic>
      <p:pic>
        <p:nvPicPr>
          <p:cNvPr id="62" name="Imagem 61">
            <a:extLst>
              <a:ext uri="{FF2B5EF4-FFF2-40B4-BE49-F238E27FC236}">
                <a16:creationId xmlns:a16="http://schemas.microsoft.com/office/drawing/2014/main" id="{92D05D89-3B91-41C5-87B5-1C065893F0D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7113" t="2928" r="38115" b="52300"/>
          <a:stretch/>
        </p:blipFill>
        <p:spPr>
          <a:xfrm>
            <a:off x="4714876" y="2920510"/>
            <a:ext cx="1079998" cy="1080000"/>
          </a:xfrm>
          <a:prstGeom prst="heptagon">
            <a:avLst/>
          </a:prstGeom>
          <a:ln w="28575">
            <a:solidFill>
              <a:srgbClr val="CCCC00"/>
            </a:solidFill>
          </a:ln>
        </p:spPr>
      </p:pic>
      <p:pic>
        <p:nvPicPr>
          <p:cNvPr id="63" name="Imagem 62">
            <a:extLst>
              <a:ext uri="{FF2B5EF4-FFF2-40B4-BE49-F238E27FC236}">
                <a16:creationId xmlns:a16="http://schemas.microsoft.com/office/drawing/2014/main" id="{8CB52C26-2913-4DF7-A064-F3F278A15A87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2" r="11522" b="16483"/>
          <a:stretch/>
        </p:blipFill>
        <p:spPr>
          <a:xfrm>
            <a:off x="3357554" y="2857502"/>
            <a:ext cx="1073277" cy="1080000"/>
          </a:xfrm>
          <a:prstGeom prst="heptagon">
            <a:avLst/>
          </a:prstGeom>
          <a:ln w="28575">
            <a:solidFill>
              <a:srgbClr val="FF0000"/>
            </a:solidFill>
          </a:ln>
        </p:spPr>
      </p:pic>
      <p:pic>
        <p:nvPicPr>
          <p:cNvPr id="64" name="Imagem 63">
            <a:extLst>
              <a:ext uri="{FF2B5EF4-FFF2-40B4-BE49-F238E27FC236}">
                <a16:creationId xmlns:a16="http://schemas.microsoft.com/office/drawing/2014/main" id="{6910D484-E1B0-4280-AED4-FDFBB004DDAD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6" t="11460" b="17230"/>
          <a:stretch/>
        </p:blipFill>
        <p:spPr>
          <a:xfrm>
            <a:off x="3357554" y="1500180"/>
            <a:ext cx="1073277" cy="1080000"/>
          </a:xfrm>
          <a:prstGeom prst="heptagon">
            <a:avLst/>
          </a:prstGeom>
          <a:solidFill>
            <a:srgbClr val="00B050"/>
          </a:solidFill>
          <a:ln w="28575">
            <a:solidFill>
              <a:srgbClr val="92D050"/>
            </a:solidFill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PROJETO</a:t>
            </a:r>
            <a:endParaRPr sz="3000"/>
          </a:p>
        </p:txBody>
      </p:sp>
      <p:sp>
        <p:nvSpPr>
          <p:cNvPr id="1140" name="Google Shape;1140;p41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REQUISITOS</a:t>
            </a:r>
          </a:p>
        </p:txBody>
      </p:sp>
      <p:sp>
        <p:nvSpPr>
          <p:cNvPr id="1141" name="Google Shape;1141;p41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Entender a necessidade do cliente</a:t>
            </a:r>
            <a:endParaRPr/>
          </a:p>
        </p:txBody>
      </p:sp>
      <p:sp>
        <p:nvSpPr>
          <p:cNvPr id="1142" name="Google Shape;1142;p41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2155572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Quantidade de turmas, alunos, facilitadores, departamentos...</a:t>
            </a:r>
            <a:endParaRPr/>
          </a:p>
        </p:txBody>
      </p:sp>
      <p:sp>
        <p:nvSpPr>
          <p:cNvPr id="1143" name="Google Shape;1143;p41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ESTRUTURA</a:t>
            </a:r>
          </a:p>
        </p:txBody>
      </p:sp>
      <p:sp>
        <p:nvSpPr>
          <p:cNvPr id="1144" name="Google Shape;1144;p41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CRITÉRIOS</a:t>
            </a:r>
          </a:p>
        </p:txBody>
      </p:sp>
      <p:sp>
        <p:nvSpPr>
          <p:cNvPr id="1145" name="Google Shape;1145;p41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Apresentar o que foi aprendido</a:t>
            </a:r>
            <a:endParaRPr/>
          </a:p>
        </p:txBody>
      </p:sp>
      <p:sp>
        <p:nvSpPr>
          <p:cNvPr id="1146" name="Google Shape;1146;p41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PLANEJAMENTO</a:t>
            </a:r>
            <a:endParaRPr/>
          </a:p>
        </p:txBody>
      </p:sp>
      <p:sp>
        <p:nvSpPr>
          <p:cNvPr id="1147" name="Google Shape;1147;p41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U</a:t>
            </a:r>
            <a:r>
              <a:rPr lang="en" dirty="0"/>
              <a:t>tilização de metodologias Ágeis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FERRAMENTAS</a:t>
            </a:r>
            <a:endParaRPr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GITHUB</a:t>
            </a:r>
            <a:endParaRPr/>
          </a:p>
        </p:txBody>
      </p:sp>
      <p:sp>
        <p:nvSpPr>
          <p:cNvPr id="1166" name="Google Shape;1166;p42"/>
          <p:cNvSpPr txBox="1">
            <a:spLocks noGrp="1"/>
          </p:cNvSpPr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Trello</a:t>
            </a:r>
            <a:endParaRPr dirty="0"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1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Kanban! Visualização das tarefas e seu andamento disponível para todo time</a:t>
            </a:r>
            <a:endParaRPr dirty="0"/>
          </a:p>
        </p:txBody>
      </p:sp>
      <p:sp>
        <p:nvSpPr>
          <p:cNvPr id="1168" name="Google Shape;1168;p42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Repositório remoto com marcos históricos do andamento do projeto</a:t>
            </a:r>
            <a:endParaRPr dirty="0"/>
          </a:p>
        </p:txBody>
      </p:sp>
      <p:sp>
        <p:nvSpPr>
          <p:cNvPr id="1169" name="Google Shape;1169;p42"/>
          <p:cNvSpPr txBox="1">
            <a:spLocks noGrp="1"/>
          </p:cNvSpPr>
          <p:nvPr>
            <p:ph type="ctrTitle" idx="4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DBDiagram</a:t>
            </a:r>
            <a:endParaRPr/>
          </a:p>
        </p:txBody>
      </p:sp>
      <p:sp>
        <p:nvSpPr>
          <p:cNvPr id="1170" name="Google Shape;1170;p42"/>
          <p:cNvSpPr txBox="1">
            <a:spLocks noGrp="1"/>
          </p:cNvSpPr>
          <p:nvPr>
            <p:ph type="subTitle" idx="5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Modelagem de relacionamento de entidades</a:t>
            </a:r>
            <a:endParaRPr dirty="0"/>
          </a:p>
        </p:txBody>
      </p:sp>
      <p:sp>
        <p:nvSpPr>
          <p:cNvPr id="1171" name="Google Shape;1171;p42"/>
          <p:cNvSpPr txBox="1">
            <a:spLocks noGrp="1"/>
          </p:cNvSpPr>
          <p:nvPr>
            <p:ph type="ctrTitle" idx="7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VSCode</a:t>
            </a:r>
            <a:endParaRPr/>
          </a:p>
        </p:txBody>
      </p:sp>
      <p:sp>
        <p:nvSpPr>
          <p:cNvPr id="1172" name="Google Shape;1172;p42"/>
          <p:cNvSpPr txBox="1">
            <a:spLocks noGrp="1"/>
          </p:cNvSpPr>
          <p:nvPr>
            <p:ph type="subTitle" idx="8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Auxiliar no versionamento do código</a:t>
            </a:r>
            <a:endParaRPr dirty="0"/>
          </a:p>
        </p:txBody>
      </p:sp>
      <p:sp>
        <p:nvSpPr>
          <p:cNvPr id="1173" name="Google Shape;1173;p42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pgAdmin 4</a:t>
            </a:r>
            <a:endParaRPr/>
          </a:p>
        </p:txBody>
      </p:sp>
      <p:sp>
        <p:nvSpPr>
          <p:cNvPr id="1174" name="Google Shape;1174;p42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Gerenciador de Banco de Dados</a:t>
            </a:r>
            <a:endParaRPr dirty="0"/>
          </a:p>
        </p:txBody>
      </p:sp>
      <p:sp>
        <p:nvSpPr>
          <p:cNvPr id="1175" name="Google Shape;1175;p42"/>
          <p:cNvSpPr txBox="1">
            <a:spLocks noGrp="1"/>
          </p:cNvSpPr>
          <p:nvPr>
            <p:ph type="ctrTitle" idx="14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Google Meet</a:t>
            </a:r>
            <a:endParaRPr/>
          </a:p>
        </p:txBody>
      </p:sp>
      <p:sp>
        <p:nvSpPr>
          <p:cNvPr id="1176" name="Google Shape;1176;p42"/>
          <p:cNvSpPr txBox="1">
            <a:spLocks noGrp="1"/>
          </p:cNvSpPr>
          <p:nvPr>
            <p:ph type="subTitle" idx="15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Para as reuniões!</a:t>
            </a:r>
            <a:endParaRPr dirty="0"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rot="10800000" flipH="1">
            <a:off x="4776663" y="1371034"/>
            <a:ext cx="2327400" cy="18420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 t="12695" r="73" b="14062"/>
          <a:stretch>
            <a:fillRect/>
          </a:stretch>
        </p:blipFill>
        <p:spPr bwMode="auto">
          <a:xfrm>
            <a:off x="428596" y="428610"/>
            <a:ext cx="8429684" cy="42148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4500562" y="3000378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428874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NOSSO PROCESSO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4286248" y="2714626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2" name="Google Shape;1102;p38"/>
          <p:cNvSpPr txBox="1">
            <a:spLocks noGrp="1"/>
          </p:cNvSpPr>
          <p:nvPr>
            <p:ph type="ctrTitle" idx="4294967295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PLANEJAMENTO</a:t>
            </a:r>
            <a:endParaRPr sz="1800"/>
          </a:p>
        </p:txBody>
      </p:sp>
      <p:sp>
        <p:nvSpPr>
          <p:cNvPr id="1103" name="Google Shape;1103;p38"/>
          <p:cNvSpPr txBox="1">
            <a:spLocks noGrp="1"/>
          </p:cNvSpPr>
          <p:nvPr>
            <p:ph type="subTitle" idx="4294967295"/>
          </p:nvPr>
        </p:nvSpPr>
        <p:spPr>
          <a:xfrm>
            <a:off x="71406" y="1477351"/>
            <a:ext cx="3104306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>
              <a:lnSpc>
                <a:spcPct val="100000"/>
              </a:lnSpc>
              <a:buNone/>
            </a:pPr>
            <a:r>
              <a:rPr lang="pt-BR" sz="1400" dirty="0"/>
              <a:t>Dividimos cargos de acordo com as </a:t>
            </a:r>
            <a:r>
              <a:rPr lang="pt-BR" sz="1400" dirty="0" err="1"/>
              <a:t>skills</a:t>
            </a:r>
            <a:r>
              <a:rPr lang="pt-BR" sz="1400" dirty="0"/>
              <a:t> que observamos em cada um, criamos a </a:t>
            </a:r>
            <a:r>
              <a:rPr lang="pt-BR" sz="1400" dirty="0" err="1"/>
              <a:t>backlog</a:t>
            </a:r>
            <a:r>
              <a:rPr lang="pt-BR" sz="1400" dirty="0"/>
              <a:t> e a primeira </a:t>
            </a:r>
            <a:r>
              <a:rPr lang="pt-BR" sz="1400" dirty="0" err="1"/>
              <a:t>Sprint</a:t>
            </a:r>
            <a:r>
              <a:rPr lang="pt-BR" sz="1400" dirty="0"/>
              <a:t> </a:t>
            </a:r>
            <a:r>
              <a:rPr lang="pt-BR" sz="1400" dirty="0" err="1"/>
              <a:t>backlog</a:t>
            </a:r>
            <a:r>
              <a:rPr lang="pt-BR" sz="1400" dirty="0"/>
              <a:t>.</a:t>
            </a:r>
            <a:endParaRPr sz="1400" dirty="0"/>
          </a:p>
        </p:txBody>
      </p:sp>
      <p:sp>
        <p:nvSpPr>
          <p:cNvPr id="1104" name="Google Shape;1104;p38"/>
          <p:cNvSpPr txBox="1">
            <a:spLocks noGrp="1"/>
          </p:cNvSpPr>
          <p:nvPr>
            <p:ph type="ctrTitle" idx="4294967295"/>
          </p:nvPr>
        </p:nvSpPr>
        <p:spPr>
          <a:xfrm>
            <a:off x="6720390" y="207251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CONCLUSÕES</a:t>
            </a:r>
            <a:endParaRPr sz="1800"/>
          </a:p>
        </p:txBody>
      </p:sp>
      <p:sp>
        <p:nvSpPr>
          <p:cNvPr id="1105" name="Google Shape;1105;p38"/>
          <p:cNvSpPr txBox="1">
            <a:spLocks noGrp="1"/>
          </p:cNvSpPr>
          <p:nvPr>
            <p:ph type="subTitle" idx="4294967295"/>
          </p:nvPr>
        </p:nvSpPr>
        <p:spPr>
          <a:xfrm>
            <a:off x="5968290" y="1182650"/>
            <a:ext cx="3071834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100000"/>
              </a:lnSpc>
              <a:spcAft>
                <a:spcPts val="1600"/>
              </a:spcAft>
              <a:buNone/>
            </a:pPr>
            <a:r>
              <a:rPr lang="pt-BR" sz="1400" dirty="0"/>
              <a:t>Com o database fechado, fizemos as perguntas e conseguimos fechar um projeto redondo e no prazo.</a:t>
            </a:r>
            <a:endParaRPr sz="1400" dirty="0"/>
          </a:p>
        </p:txBody>
      </p:sp>
      <p:sp>
        <p:nvSpPr>
          <p:cNvPr id="1106" name="Google Shape;1106;p38"/>
          <p:cNvSpPr txBox="1">
            <a:spLocks noGrp="1"/>
          </p:cNvSpPr>
          <p:nvPr>
            <p:ph type="ctrTitle" idx="4294967295"/>
          </p:nvPr>
        </p:nvSpPr>
        <p:spPr>
          <a:xfrm>
            <a:off x="3547956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VAMOS EM FRENTE!</a:t>
            </a:r>
            <a:endParaRPr sz="1800"/>
          </a:p>
        </p:txBody>
      </p:sp>
      <p:sp>
        <p:nvSpPr>
          <p:cNvPr id="1107" name="Google Shape;1107;p38"/>
          <p:cNvSpPr txBox="1">
            <a:spLocks noGrp="1"/>
          </p:cNvSpPr>
          <p:nvPr>
            <p:ph type="subTitle" idx="4294967295"/>
          </p:nvPr>
        </p:nvSpPr>
        <p:spPr>
          <a:xfrm>
            <a:off x="2870494" y="3789217"/>
            <a:ext cx="3395784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100000"/>
              </a:lnSpc>
              <a:spcAft>
                <a:spcPts val="1600"/>
              </a:spcAft>
              <a:buNone/>
            </a:pPr>
            <a:r>
              <a:rPr lang="pt-BR" sz="1400" dirty="0"/>
              <a:t>Na review da Sprint anterior pudemos identificar pontos que necessitavam alterações e implementações, então nessa Sprint conseguimos alinhar tudo o que faltava.</a:t>
            </a:r>
            <a:endParaRPr sz="1400" dirty="0"/>
          </a:p>
        </p:txBody>
      </p:sp>
      <p:sp>
        <p:nvSpPr>
          <p:cNvPr id="1110" name="Google Shape;1110;p38"/>
          <p:cNvSpPr txBox="1">
            <a:spLocks noGrp="1"/>
          </p:cNvSpPr>
          <p:nvPr>
            <p:ph type="ctrTitle" idx="4294967295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2"/>
                </a:solidFill>
              </a:rPr>
              <a:t>WEEK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>
            <a:spLocks noGrp="1"/>
          </p:cNvSpPr>
          <p:nvPr>
            <p:ph type="ctrTitle" idx="4294967295"/>
          </p:nvPr>
        </p:nvSpPr>
        <p:spPr>
          <a:xfrm>
            <a:off x="3785666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1"/>
                </a:solidFill>
              </a:rPr>
              <a:t>WEEK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7018150" y="328695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4"/>
                </a:solidFill>
              </a:rPr>
              <a:t>WEEK 03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DESAFIOS</a:t>
            </a:r>
            <a:endParaRPr sz="3000"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PREPAROU</a:t>
            </a:r>
            <a:endParaRPr dirty="0"/>
          </a:p>
        </p:txBody>
      </p:sp>
      <p:sp>
        <p:nvSpPr>
          <p:cNvPr id="1256" name="Google Shape;1256;p45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ATRASOU</a:t>
            </a:r>
            <a:endParaRPr dirty="0"/>
          </a:p>
        </p:txBody>
      </p:sp>
      <p:sp>
        <p:nvSpPr>
          <p:cNvPr id="1257" name="Google Shape;1257;p45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Integrante que não participou</a:t>
            </a:r>
            <a:endParaRPr/>
          </a:p>
        </p:txBody>
      </p:sp>
      <p:sp>
        <p:nvSpPr>
          <p:cNvPr id="1258" name="Google Shape;1258;p45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Momento de alinhamento de conhecimento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GIT &amp; GITHUB</a:t>
            </a:r>
            <a:endParaRPr dirty="0"/>
          </a:p>
        </p:txBody>
      </p:sp>
      <p:sp>
        <p:nvSpPr>
          <p:cNvPr id="1259" name="Google Shape;1259;p45"/>
          <p:cNvSpPr txBox="1">
            <a:spLocks noGrp="1"/>
          </p:cNvSpPr>
          <p:nvPr>
            <p:ph type="ctrTitle" idx="4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AVANÇOU</a:t>
            </a:r>
            <a:endParaRPr dirty="0"/>
          </a:p>
        </p:txBody>
      </p:sp>
      <p:sp>
        <p:nvSpPr>
          <p:cNvPr id="1260" name="Google Shape;1260;p45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Comprometimento do grupo</a:t>
            </a:r>
            <a:endParaRPr dirty="0"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" name="Google Shape;1321;p45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2"/>
                </a:solidFill>
              </a:rPr>
              <a:t>    </a:t>
            </a:r>
            <a:endParaRPr sz="1600" dirty="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solidFill>
                  <a:schemeClr val="accent1"/>
                </a:solidFill>
              </a:rPr>
              <a:t>    </a:t>
            </a:r>
            <a:endParaRPr sz="1600" dirty="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3"/>
                </a:solidFill>
              </a:rPr>
              <a:t>    </a:t>
            </a:r>
            <a:endParaRPr sz="16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285720" y="142858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</a:t>
            </a:r>
            <a:endParaRPr/>
          </a:p>
        </p:txBody>
      </p:sp>
      <p:grpSp>
        <p:nvGrpSpPr>
          <p:cNvPr id="2" name="Google Shape;1330;p46"/>
          <p:cNvGrpSpPr/>
          <p:nvPr/>
        </p:nvGrpSpPr>
        <p:grpSpPr>
          <a:xfrm>
            <a:off x="1214414" y="428610"/>
            <a:ext cx="6786610" cy="4714890"/>
            <a:chOff x="1153225" y="1597649"/>
            <a:chExt cx="3842140" cy="3019074"/>
          </a:xfrm>
        </p:grpSpPr>
        <p:grpSp>
          <p:nvGrpSpPr>
            <p:cNvPr id="3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" name="Imagem 28" descr="Untitled.png"/>
          <p:cNvPicPr>
            <a:picLocks noChangeAspect="1"/>
          </p:cNvPicPr>
          <p:nvPr/>
        </p:nvPicPr>
        <p:blipFill>
          <a:blip r:embed="rId3"/>
          <a:srcRect l="4603" t="6944" r="3638" b="16666"/>
          <a:stretch>
            <a:fillRect/>
          </a:stretch>
        </p:blipFill>
        <p:spPr>
          <a:xfrm>
            <a:off x="1500166" y="571486"/>
            <a:ext cx="6143668" cy="347414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Recurso gráfico.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Exemplo de integração do banco de dados para apresentação de um insight obtido através de uma consulta.</a:t>
            </a:r>
            <a:endParaRPr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POWER BI</a:t>
            </a:r>
            <a:endParaRPr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0" y="714362"/>
            <a:ext cx="3309240" cy="348910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60416" y="769071"/>
              <a:ext cx="49759" cy="53703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avLst/>
              <a:gdLst/>
              <a:ahLst/>
              <a:cxnLst/>
              <a:rect l="l" t="t" r="r" b="b"/>
              <a:pathLst>
                <a:path w="34834" h="72079" extrusionOk="0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avLst/>
              <a:gdLst/>
              <a:ahLst/>
              <a:cxnLst/>
              <a:rect l="l" t="t" r="r" b="b"/>
              <a:pathLst>
                <a:path w="1918" h="37957" extrusionOk="0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avLst/>
              <a:gdLst/>
              <a:ahLst/>
              <a:cxnLst/>
              <a:rect l="l" t="t" r="r" b="b"/>
              <a:pathLst>
                <a:path w="50937" h="80787" extrusionOk="0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avLst/>
              <a:gdLst/>
              <a:ahLst/>
              <a:cxnLst/>
              <a:rect l="l" t="t" r="r" b="b"/>
              <a:pathLst>
                <a:path w="91302" h="135283" extrusionOk="0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avLst/>
              <a:gdLst/>
              <a:ahLst/>
              <a:cxnLst/>
              <a:rect l="l" t="t" r="r" b="b"/>
              <a:pathLst>
                <a:path w="1754" h="52169" extrusionOk="0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avLst/>
              <a:gdLst/>
              <a:ahLst/>
              <a:cxnLst/>
              <a:rect l="l" t="t" r="r" b="b"/>
              <a:pathLst>
                <a:path w="64611" h="25957" extrusionOk="0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avLst/>
              <a:gdLst/>
              <a:ahLst/>
              <a:cxnLst/>
              <a:rect l="l" t="t" r="r" b="b"/>
              <a:pathLst>
                <a:path w="1863" h="43543" extrusionOk="0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avLst/>
              <a:gdLst/>
              <a:ahLst/>
              <a:cxnLst/>
              <a:rect l="l" t="t" r="r" b="b"/>
              <a:pathLst>
                <a:path w="101245" h="148608" extrusionOk="0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avLst/>
              <a:gdLst/>
              <a:ahLst/>
              <a:cxnLst/>
              <a:rect l="l" t="t" r="r" b="b"/>
              <a:pathLst>
                <a:path w="1808" h="92124" extrusionOk="0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avLst/>
              <a:gdLst/>
              <a:ahLst/>
              <a:cxnLst/>
              <a:rect l="l" t="t" r="r" b="b"/>
              <a:pathLst>
                <a:path w="1808" h="77706" extrusionOk="0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avLst/>
              <a:gdLst/>
              <a:ahLst/>
              <a:cxnLst/>
              <a:rect l="l" t="t" r="r" b="b"/>
              <a:pathLst>
                <a:path w="89525" h="24779" extrusionOk="0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avLst/>
              <a:gdLst/>
              <a:ahLst/>
              <a:cxnLst/>
              <a:rect l="l" t="t" r="r" b="b"/>
              <a:pathLst>
                <a:path w="9671" h="8137" extrusionOk="0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avLst/>
              <a:gdLst/>
              <a:ahLst/>
              <a:cxnLst/>
              <a:rect l="l" t="t" r="r" b="b"/>
              <a:pathLst>
                <a:path w="9695" h="62974" extrusionOk="0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avLst/>
              <a:gdLst/>
              <a:ahLst/>
              <a:cxnLst/>
              <a:rect l="l" t="t" r="r" b="b"/>
              <a:pathLst>
                <a:path w="9780" h="28763" extrusionOk="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avLst/>
              <a:gdLst/>
              <a:ahLst/>
              <a:cxnLst/>
              <a:rect l="l" t="t" r="r" b="b"/>
              <a:pathLst>
                <a:path w="60767" h="13310" extrusionOk="0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avLst/>
              <a:gdLst/>
              <a:ahLst/>
              <a:cxnLst/>
              <a:rect l="l" t="t" r="r" b="b"/>
              <a:pathLst>
                <a:path w="2849" h="38655" extrusionOk="0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avLst/>
              <a:gdLst/>
              <a:ahLst/>
              <a:cxnLst/>
              <a:rect l="l" t="t" r="r" b="b"/>
              <a:pathLst>
                <a:path w="31055" h="55360" extrusionOk="0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avLst/>
              <a:gdLst/>
              <a:ahLst/>
              <a:cxnLst/>
              <a:rect l="l" t="t" r="r" b="b"/>
              <a:pathLst>
                <a:path w="31055" h="81375" extrusionOk="0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avLst/>
              <a:gdLst/>
              <a:ahLst/>
              <a:cxnLst/>
              <a:rect l="l" t="t" r="r" b="b"/>
              <a:pathLst>
                <a:path w="31220" h="55578" extrusionOk="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avLst/>
              <a:gdLst/>
              <a:ahLst/>
              <a:cxnLst/>
              <a:rect l="l" t="t" r="r" b="b"/>
              <a:pathLst>
                <a:path w="11721" h="66218" extrusionOk="0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avLst/>
              <a:gdLst/>
              <a:ahLst/>
              <a:cxnLst/>
              <a:rect l="l" t="t" r="r" b="b"/>
              <a:pathLst>
                <a:path w="24154" h="76132" extrusionOk="0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avLst/>
              <a:gdLst/>
              <a:ahLst/>
              <a:cxnLst/>
              <a:rect l="l" t="t" r="r" b="b"/>
              <a:pathLst>
                <a:path w="15993" h="67806" extrusionOk="0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avLst/>
              <a:gdLst/>
              <a:ahLst/>
              <a:cxnLst/>
              <a:rect l="l" t="t" r="r" b="b"/>
              <a:pathLst>
                <a:path w="5369" h="60248" extrusionOk="0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avLst/>
              <a:gdLst/>
              <a:ahLst/>
              <a:cxnLst/>
              <a:rect l="l" t="t" r="r" b="b"/>
              <a:pathLst>
                <a:path w="97107" h="168528" extrusionOk="0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avLst/>
              <a:gdLst/>
              <a:ahLst/>
              <a:cxnLst/>
              <a:rect l="l" t="t" r="r" b="b"/>
              <a:pathLst>
                <a:path w="12700" h="10104" extrusionOk="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avLst/>
              <a:gdLst/>
              <a:ahLst/>
              <a:cxnLst/>
              <a:rect l="l" t="t" r="r" b="b"/>
              <a:pathLst>
                <a:path w="2302" h="35478" extrusionOk="0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avLst/>
              <a:gdLst/>
              <a:ahLst/>
              <a:cxnLst/>
              <a:rect l="l" t="t" r="r" b="b"/>
              <a:pathLst>
                <a:path w="29850" h="80567" extrusionOk="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avLst/>
              <a:gdLst/>
              <a:ahLst/>
              <a:cxnLst/>
              <a:rect l="l" t="t" r="r" b="b"/>
              <a:pathLst>
                <a:path w="28919" h="55100" extrusionOk="0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3" name="Imagem 62">
            <a:extLst>
              <a:ext uri="{FF2B5EF4-FFF2-40B4-BE49-F238E27FC236}">
                <a16:creationId xmlns:a16="http://schemas.microsoft.com/office/drawing/2014/main" id="{22FCDE7F-08BC-413E-ABB5-483F1EBF4E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557" t="27893" r="25659" b="19749"/>
          <a:stretch/>
        </p:blipFill>
        <p:spPr>
          <a:xfrm>
            <a:off x="5286380" y="857238"/>
            <a:ext cx="2786082" cy="3214710"/>
          </a:xfrm>
          <a:prstGeom prst="roundRect">
            <a:avLst>
              <a:gd name="adj" fmla="val 6628"/>
            </a:avLst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262</Words>
  <Application>Microsoft Office PowerPoint</Application>
  <PresentationFormat>Apresentação na tela (16:9)</PresentationFormat>
  <Paragraphs>67</Paragraphs>
  <Slides>11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Maven Pro</vt:lpstr>
      <vt:lpstr>Fira Sans Condensed Medium</vt:lpstr>
      <vt:lpstr>Share Tech</vt:lpstr>
      <vt:lpstr>Arial</vt:lpstr>
      <vt:lpstr>Advent Pro SemiBold</vt:lpstr>
      <vt:lpstr>Data Science Consulting by Slidesgo</vt:lpstr>
      <vt:lpstr>DATA BASE GRUPO 11</vt:lpstr>
      <vt:lpstr>NOSSO TIME</vt:lpstr>
      <vt:lpstr>PROJETO</vt:lpstr>
      <vt:lpstr>FERRAMENTAS</vt:lpstr>
      <vt:lpstr>Apresentação do PowerPoint</vt:lpstr>
      <vt:lpstr>NOSSO PROCESSO</vt:lpstr>
      <vt:lpstr>DESAFIOS</vt:lpstr>
      <vt:lpstr>DATABASE</vt:lpstr>
      <vt:lpstr>POWER BI</vt:lpstr>
      <vt:lpstr>POWER BI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BASE GRUPO 11</dc:title>
  <cp:lastModifiedBy>Guilherme Rezende</cp:lastModifiedBy>
  <cp:revision>20</cp:revision>
  <dcterms:modified xsi:type="dcterms:W3CDTF">2022-01-21T19:16:08Z</dcterms:modified>
</cp:coreProperties>
</file>